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51578" y="221195"/>
            <a:ext cx="9291215" cy="104923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NOTES # 2:  ARTICLES AND NOUNS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(</a:t>
            </a:r>
            <a:r>
              <a:rPr lang="en-US" sz="4000" dirty="0" err="1" smtClean="0">
                <a:solidFill>
                  <a:srgbClr val="FFFF00"/>
                </a:solidFill>
              </a:rPr>
              <a:t>artÍculos</a:t>
            </a:r>
            <a:r>
              <a:rPr lang="en-US" sz="4000" dirty="0" smtClean="0">
                <a:solidFill>
                  <a:srgbClr val="FFFF00"/>
                </a:solidFill>
              </a:rPr>
              <a:t> y </a:t>
            </a:r>
            <a:r>
              <a:rPr lang="en-US" sz="4000" dirty="0" err="1" smtClean="0">
                <a:solidFill>
                  <a:srgbClr val="FFFF00"/>
                </a:solidFill>
              </a:rPr>
              <a:t>sustantivos</a:t>
            </a:r>
            <a:r>
              <a:rPr lang="en-US" sz="4000" dirty="0" smtClean="0">
                <a:solidFill>
                  <a:srgbClr val="FFFF00"/>
                </a:solidFill>
              </a:rPr>
              <a:t>)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7655" y="1545022"/>
            <a:ext cx="11824138" cy="4335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DEFINITE ARTICLES</a:t>
            </a:r>
            <a:r>
              <a:rPr lang="en-US" sz="3200" dirty="0" smtClean="0"/>
              <a:t>:  The words for </a:t>
            </a:r>
            <a:r>
              <a:rPr lang="en-US" sz="3200" b="1" dirty="0" smtClean="0">
                <a:solidFill>
                  <a:srgbClr val="FFFF00"/>
                </a:solidFill>
              </a:rPr>
              <a:t>“THE”</a:t>
            </a:r>
          </a:p>
          <a:p>
            <a:pPr marL="0" indent="0">
              <a:buNone/>
            </a:pPr>
            <a:endParaRPr lang="en-US" sz="32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3200" b="1" u="sng" dirty="0" smtClean="0"/>
              <a:t>INDEFINITE ARTICLES</a:t>
            </a:r>
            <a:r>
              <a:rPr lang="en-US" sz="3200" dirty="0" smtClean="0"/>
              <a:t>: The words for </a:t>
            </a:r>
            <a:r>
              <a:rPr lang="en-US" sz="3200" b="1" dirty="0" smtClean="0">
                <a:solidFill>
                  <a:srgbClr val="FFFF00"/>
                </a:solidFill>
              </a:rPr>
              <a:t>“A/AN/SOME”</a:t>
            </a:r>
          </a:p>
          <a:p>
            <a:pPr marL="0" indent="0">
              <a:buNone/>
            </a:pPr>
            <a:endParaRPr lang="en-US" sz="32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3200" b="1" u="sng" dirty="0" smtClean="0"/>
              <a:t>NOUNS</a:t>
            </a:r>
            <a:r>
              <a:rPr lang="en-US" sz="3200" dirty="0" smtClean="0"/>
              <a:t>:  </a:t>
            </a:r>
            <a:r>
              <a:rPr lang="en-US" sz="3200" b="1" dirty="0" smtClean="0">
                <a:solidFill>
                  <a:srgbClr val="FFFF00"/>
                </a:solidFill>
              </a:rPr>
              <a:t>Person, place</a:t>
            </a:r>
            <a:r>
              <a:rPr lang="en-US" sz="3200" dirty="0" smtClean="0">
                <a:solidFill>
                  <a:srgbClr val="FFC000"/>
                </a:solidFill>
              </a:rPr>
              <a:t>, thing, or idea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86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189664"/>
            <a:ext cx="9291215" cy="104923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NOUNS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7" y="1238899"/>
            <a:ext cx="11619186" cy="47519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IN SPANISH, EVERY NOUN HAS A GENDER (MASCULINE OR FEMININE).  ALMOST ALL NOUNS THAT END IN –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en-US" sz="3600" dirty="0" smtClean="0"/>
              <a:t> ARE </a:t>
            </a:r>
            <a:r>
              <a:rPr lang="en-US" sz="3600" dirty="0" smtClean="0">
                <a:solidFill>
                  <a:srgbClr val="FFFF00"/>
                </a:solidFill>
              </a:rPr>
              <a:t>MASCULINE</a:t>
            </a:r>
            <a:r>
              <a:rPr lang="en-US" sz="3600" dirty="0" smtClean="0"/>
              <a:t> AND ALMOST ALL NOUNS THAT END IN –</a:t>
            </a:r>
            <a:r>
              <a:rPr lang="en-US" sz="3600" dirty="0" smtClean="0">
                <a:solidFill>
                  <a:srgbClr val="92D050"/>
                </a:solidFill>
              </a:rPr>
              <a:t>A</a:t>
            </a:r>
            <a:r>
              <a:rPr lang="en-US" sz="3600" dirty="0" smtClean="0"/>
              <a:t> ARE </a:t>
            </a:r>
            <a:r>
              <a:rPr lang="en-US" sz="3600" dirty="0" smtClean="0">
                <a:solidFill>
                  <a:srgbClr val="92D050"/>
                </a:solidFill>
              </a:rPr>
              <a:t>FEMININE</a:t>
            </a:r>
            <a:r>
              <a:rPr lang="en-US" sz="3600" dirty="0" smtClean="0"/>
              <a:t>.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200" dirty="0" smtClean="0"/>
              <a:t>*WHEN A NOUN ENDS IN –E, YOU HAVE TO LEARN IF IT IS MASCULINE OR FEMININE (EX: LA CLASE)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565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PLURAL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58" y="2047263"/>
            <a:ext cx="12117242" cy="3817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To make a word plural in Spanish: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ADD –</a:t>
            </a:r>
            <a:r>
              <a:rPr lang="en-US" sz="3200" dirty="0" smtClean="0">
                <a:solidFill>
                  <a:srgbClr val="FFFF00"/>
                </a:solidFill>
              </a:rPr>
              <a:t>s</a:t>
            </a:r>
            <a:r>
              <a:rPr lang="en-US" sz="3200" dirty="0" smtClean="0"/>
              <a:t>- (if it ends in a vowel)  Ex:  amigo </a:t>
            </a:r>
            <a:r>
              <a:rPr lang="en-US" sz="3200" dirty="0" smtClean="0">
                <a:sym typeface="Wingdings" panose="05000000000000000000" pitchFamily="2" charset="2"/>
              </a:rPr>
              <a:t> amig</a:t>
            </a:r>
            <a:r>
              <a:rPr lang="en-US" sz="3200" b="1" u="sng" dirty="0" smtClean="0">
                <a:sym typeface="Wingdings" panose="05000000000000000000" pitchFamily="2" charset="2"/>
              </a:rPr>
              <a:t>o</a:t>
            </a:r>
            <a:r>
              <a:rPr lang="en-US" sz="3200" dirty="0" smtClean="0">
                <a:solidFill>
                  <a:srgbClr val="FFFF00"/>
                </a:solidFill>
                <a:sym typeface="Wingdings" panose="05000000000000000000" pitchFamily="2" charset="2"/>
              </a:rPr>
              <a:t>s</a:t>
            </a:r>
          </a:p>
          <a:p>
            <a:pPr marL="0" indent="0">
              <a:buNone/>
            </a:pPr>
            <a:endParaRPr lang="en-US" sz="3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 panose="05000000000000000000" pitchFamily="2" charset="2"/>
              </a:rPr>
              <a:t>ADD –</a:t>
            </a:r>
            <a:r>
              <a:rPr lang="en-US" sz="32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es</a:t>
            </a:r>
            <a:r>
              <a:rPr lang="en-US" sz="3200" dirty="0" smtClean="0">
                <a:sym typeface="Wingdings" panose="05000000000000000000" pitchFamily="2" charset="2"/>
              </a:rPr>
              <a:t>- (if it ends in a consonant) Ex:  </a:t>
            </a:r>
            <a:r>
              <a:rPr lang="en-US" sz="3200" dirty="0" err="1" smtClean="0">
                <a:sym typeface="Wingdings" panose="05000000000000000000" pitchFamily="2" charset="2"/>
              </a:rPr>
              <a:t>profesor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err="1" smtClean="0">
                <a:sym typeface="Wingdings" panose="05000000000000000000" pitchFamily="2" charset="2"/>
              </a:rPr>
              <a:t>profeso</a:t>
            </a:r>
            <a:r>
              <a:rPr lang="en-US" sz="3200" b="1" u="sng" dirty="0" err="1" smtClean="0">
                <a:sym typeface="Wingdings" panose="05000000000000000000" pitchFamily="2" charset="2"/>
              </a:rPr>
              <a:t>r</a:t>
            </a:r>
            <a:r>
              <a:rPr lang="en-US" sz="3200" b="1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es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7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236960"/>
            <a:ext cx="9291215" cy="104923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DEFINITE ARTICLES IN SPANISH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4 WAYS TO SAY “THE”: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EL				LOS</a:t>
            </a:r>
          </a:p>
          <a:p>
            <a:pPr marL="0" indent="0">
              <a:buNone/>
            </a:pPr>
            <a:endParaRPr lang="en-US" sz="32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LA				LAS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236960"/>
            <a:ext cx="9291215" cy="104923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INDEFINITE ARTICLES IN SPANISH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009952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2</a:t>
            </a:r>
            <a:r>
              <a:rPr lang="en-US" sz="3200" dirty="0" smtClean="0"/>
              <a:t> WAYS TO SAY “A/AN” &amp; 2 WAYS TO SAY “SOME”: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UN				UNOS</a:t>
            </a:r>
          </a:p>
          <a:p>
            <a:pPr marL="0" indent="0">
              <a:buNone/>
            </a:pPr>
            <a:endParaRPr lang="en-US" sz="32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UNA				UNAS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RULES: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202" y="2015732"/>
            <a:ext cx="11964317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THE DEFINITE AND INDEFINITE ARTICLES IN SPANISH SHOULD </a:t>
            </a:r>
            <a:r>
              <a:rPr lang="en-US" sz="3200" dirty="0" smtClean="0">
                <a:solidFill>
                  <a:srgbClr val="FFFF00"/>
                </a:solidFill>
              </a:rPr>
              <a:t>AGREE</a:t>
            </a:r>
            <a:r>
              <a:rPr lang="en-US" sz="3200" dirty="0" smtClean="0"/>
              <a:t> WITH THE NOUN IN BOTH </a:t>
            </a:r>
            <a:r>
              <a:rPr lang="en-US" sz="3200" dirty="0" smtClean="0">
                <a:solidFill>
                  <a:srgbClr val="FFFF00"/>
                </a:solidFill>
              </a:rPr>
              <a:t>GENDER</a:t>
            </a:r>
            <a:r>
              <a:rPr lang="en-US" sz="3200" dirty="0" smtClean="0"/>
              <a:t> (</a:t>
            </a:r>
            <a:r>
              <a:rPr lang="en-US" sz="3200" b="1" dirty="0" smtClean="0"/>
              <a:t>MASCULINE / FEMININE</a:t>
            </a:r>
            <a:r>
              <a:rPr lang="en-US" sz="3200" dirty="0" smtClean="0"/>
              <a:t>) AND IN </a:t>
            </a:r>
            <a:r>
              <a:rPr lang="en-US" sz="3200" dirty="0" smtClean="0">
                <a:solidFill>
                  <a:srgbClr val="FFFF00"/>
                </a:solidFill>
              </a:rPr>
              <a:t>NUMBER</a:t>
            </a:r>
            <a:r>
              <a:rPr lang="en-US" sz="3200" dirty="0" smtClean="0"/>
              <a:t> (</a:t>
            </a:r>
            <a:r>
              <a:rPr lang="en-US" sz="3200" b="1" dirty="0" smtClean="0"/>
              <a:t>SINGULAR / PLURAL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633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94</TotalTime>
  <Words>199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Rockwell</vt:lpstr>
      <vt:lpstr>Wingdings</vt:lpstr>
      <vt:lpstr>Gallery</vt:lpstr>
      <vt:lpstr>NOTES # 2:  ARTICLES AND NOUNS (artÍculos y sustantivos)</vt:lpstr>
      <vt:lpstr>NOUNS</vt:lpstr>
      <vt:lpstr>PLURAL</vt:lpstr>
      <vt:lpstr>DEFINITE ARTICLES IN SPANISH</vt:lpstr>
      <vt:lpstr>INDEFINITE ARTICLES IN SPANISH</vt:lpstr>
      <vt:lpstr>RULES:</vt:lpstr>
    </vt:vector>
  </TitlesOfParts>
  <Company>Wallkill Centrral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2:  ARTICLES AND NOUNS (artÍculos y sustantivos)</dc:title>
  <dc:creator>Michella, Julie</dc:creator>
  <cp:lastModifiedBy>Michella, Julie</cp:lastModifiedBy>
  <cp:revision>8</cp:revision>
  <dcterms:created xsi:type="dcterms:W3CDTF">2016-09-15T15:35:31Z</dcterms:created>
  <dcterms:modified xsi:type="dcterms:W3CDTF">2016-09-16T13:13:57Z</dcterms:modified>
</cp:coreProperties>
</file>